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20"/>
  </p:notesMasterIdLst>
  <p:handoutMasterIdLst>
    <p:handoutMasterId r:id="rId21"/>
  </p:handoutMasterIdLst>
  <p:sldIdLst>
    <p:sldId id="304" r:id="rId5"/>
    <p:sldId id="296" r:id="rId6"/>
    <p:sldId id="318" r:id="rId7"/>
    <p:sldId id="319" r:id="rId8"/>
    <p:sldId id="320" r:id="rId9"/>
    <p:sldId id="326" r:id="rId10"/>
    <p:sldId id="321" r:id="rId11"/>
    <p:sldId id="322" r:id="rId12"/>
    <p:sldId id="323" r:id="rId13"/>
    <p:sldId id="324" r:id="rId14"/>
    <p:sldId id="325" r:id="rId15"/>
    <p:sldId id="327" r:id="rId16"/>
    <p:sldId id="328" r:id="rId17"/>
    <p:sldId id="317" r:id="rId18"/>
    <p:sldId id="303" r:id="rId1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74" autoAdjust="0"/>
  </p:normalViewPr>
  <p:slideViewPr>
    <p:cSldViewPr>
      <p:cViewPr varScale="1">
        <p:scale>
          <a:sx n="110" d="100"/>
          <a:sy n="110" d="100"/>
        </p:scale>
        <p:origin x="576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6/12/2023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6/12/2023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2743200"/>
            <a:ext cx="11356848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5088" y="1435608"/>
            <a:ext cx="28986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7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17409" y="0"/>
            <a:ext cx="4471416" cy="68580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ctr">
              <a:buNone/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5102352" cy="202996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058072-A976-BB1B-E73B-039CA4102FD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67000"/>
            <a:ext cx="7722689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A65D0A25-C9DB-7306-466C-DFD2401F85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02168" y="3172968"/>
            <a:ext cx="3255264" cy="2688336"/>
          </a:xfrm>
        </p:spPr>
        <p:txBody>
          <a:bodyPr lIns="91440" tIns="0">
            <a:noAutofit/>
          </a:bodyPr>
          <a:lstStyle>
            <a:lvl1pPr marL="0" indent="0">
              <a:buNone/>
              <a:defRPr sz="24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0" indent="0">
              <a:spcBef>
                <a:spcPts val="1800"/>
              </a:spcBef>
              <a:buNone/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239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982661" y="2359152"/>
            <a:ext cx="4745736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1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>
                <a:latin typeface="Book Antiqua" panose="0204060205030503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184086" y="3139440"/>
            <a:ext cx="6324600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A45315-D71E-F83C-7B5D-1090A755CAB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913812" y="83820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80BE26D-B33D-185D-68B0-B7268D04AAD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913812" y="136855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D587A1-D421-BAB6-614C-1F7B39ADD31B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913812" y="2801112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422066E-6A9D-9D00-2F9F-498C9E9D03CF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8913812" y="3331464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730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18577" y="0"/>
            <a:ext cx="42702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AF402F-F8C6-E5B1-65C7-DFC0D8ED0878}"/>
              </a:ext>
            </a:extLst>
          </p:cNvPr>
          <p:cNvCxnSpPr>
            <a:cxnSpLocks/>
          </p:cNvCxnSpPr>
          <p:nvPr userDrawn="1"/>
        </p:nvCxnSpPr>
        <p:spPr>
          <a:xfrm>
            <a:off x="989012" y="2743200"/>
            <a:ext cx="0" cy="411480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215798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91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0660" y="2386584"/>
            <a:ext cx="9747504" cy="401421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196DA-ED88-0EDC-A28F-7426416C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660" y="640080"/>
            <a:ext cx="9747504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6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558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78808" y="2862072"/>
            <a:ext cx="7397496" cy="157276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808" y="640080"/>
            <a:ext cx="7397496" cy="1773936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5E17843-7672-6C71-1608-D794830CE8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60520" y="4846320"/>
            <a:ext cx="7397496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200"/>
            </a:lvl1pPr>
            <a:lvl2pPr>
              <a:spcBef>
                <a:spcPts val="1200"/>
              </a:spcBef>
              <a:defRPr sz="1200"/>
            </a:lvl2pPr>
            <a:lvl3pPr>
              <a:spcBef>
                <a:spcPts val="1200"/>
              </a:spcBef>
              <a:defRPr sz="12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154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>
            <a:lvl1pPr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7856CD97-B46D-FEB2-B35C-2890C62DB54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4059936"/>
            <a:ext cx="7242048" cy="2130552"/>
          </a:xfrm>
        </p:spPr>
        <p:txBody>
          <a:bodyPr>
            <a:normAutofit/>
          </a:bodyPr>
          <a:lstStyle>
            <a:lvl1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157CF4D-A5B0-F63D-3033-42520894BF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4759389 w 12188825"/>
              <a:gd name="connsiteY0" fmla="*/ 4787265 h 6858000"/>
              <a:gd name="connsiteX1" fmla="*/ 4759389 w 12188825"/>
              <a:gd name="connsiteY1" fmla="*/ 4814697 h 6858000"/>
              <a:gd name="connsiteX2" fmla="*/ 7429437 w 12188825"/>
              <a:gd name="connsiteY2" fmla="*/ 4814697 h 6858000"/>
              <a:gd name="connsiteX3" fmla="*/ 7429437 w 12188825"/>
              <a:gd name="connsiteY3" fmla="*/ 4787265 h 6858000"/>
              <a:gd name="connsiteX4" fmla="*/ 0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4759389" y="4787265"/>
                </a:moveTo>
                <a:lnTo>
                  <a:pt x="4759389" y="4814697"/>
                </a:lnTo>
                <a:lnTo>
                  <a:pt x="7429437" y="4814697"/>
                </a:lnTo>
                <a:lnTo>
                  <a:pt x="7429437" y="4787265"/>
                </a:lnTo>
                <a:close/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3657600"/>
            <a:ext cx="11356848" cy="941832"/>
          </a:xfrm>
        </p:spPr>
        <p:txBody>
          <a:bodyPr anchor="t">
            <a:normAutofit/>
          </a:bodyPr>
          <a:lstStyle>
            <a:lvl1pPr algn="ctr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51297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E071-6E0A-A6A5-AC43-072450B96555}"/>
              </a:ext>
            </a:extLst>
          </p:cNvPr>
          <p:cNvSpPr/>
          <p:nvPr userDrawn="1"/>
        </p:nvSpPr>
        <p:spPr>
          <a:xfrm>
            <a:off x="4759388" y="4787265"/>
            <a:ext cx="26700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CCC78F-07A7-7F5C-E67F-2CFC846E0DE1}"/>
              </a:ext>
            </a:extLst>
          </p:cNvPr>
          <p:cNvSpPr/>
          <p:nvPr userDrawn="1"/>
        </p:nvSpPr>
        <p:spPr>
          <a:xfrm>
            <a:off x="3813048" y="612648"/>
            <a:ext cx="7635240" cy="548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7FFB3F-B685-7C31-5080-632B0441EA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906256" cy="6858000"/>
          </a:xfrm>
          <a:custGeom>
            <a:avLst/>
            <a:gdLst>
              <a:gd name="connsiteX0" fmla="*/ 0 w 8906256"/>
              <a:gd name="connsiteY0" fmla="*/ 0 h 6858000"/>
              <a:gd name="connsiteX1" fmla="*/ 8906256 w 8906256"/>
              <a:gd name="connsiteY1" fmla="*/ 0 h 6858000"/>
              <a:gd name="connsiteX2" fmla="*/ 8906256 w 8906256"/>
              <a:gd name="connsiteY2" fmla="*/ 612648 h 6858000"/>
              <a:gd name="connsiteX3" fmla="*/ 4945285 w 8906256"/>
              <a:gd name="connsiteY3" fmla="*/ 612648 h 6858000"/>
              <a:gd name="connsiteX4" fmla="*/ 3813048 w 8906256"/>
              <a:gd name="connsiteY4" fmla="*/ 612648 h 6858000"/>
              <a:gd name="connsiteX5" fmla="*/ 3813048 w 8906256"/>
              <a:gd name="connsiteY5" fmla="*/ 6099048 h 6858000"/>
              <a:gd name="connsiteX6" fmla="*/ 4945285 w 8906256"/>
              <a:gd name="connsiteY6" fmla="*/ 6099048 h 6858000"/>
              <a:gd name="connsiteX7" fmla="*/ 8906256 w 8906256"/>
              <a:gd name="connsiteY7" fmla="*/ 6099048 h 6858000"/>
              <a:gd name="connsiteX8" fmla="*/ 8906256 w 8906256"/>
              <a:gd name="connsiteY8" fmla="*/ 6858000 h 6858000"/>
              <a:gd name="connsiteX9" fmla="*/ 0 w 8906256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06256" h="6858000">
                <a:moveTo>
                  <a:pt x="0" y="0"/>
                </a:moveTo>
                <a:lnTo>
                  <a:pt x="8906256" y="0"/>
                </a:lnTo>
                <a:lnTo>
                  <a:pt x="8906256" y="612648"/>
                </a:lnTo>
                <a:lnTo>
                  <a:pt x="4945285" y="612648"/>
                </a:lnTo>
                <a:lnTo>
                  <a:pt x="3813048" y="612648"/>
                </a:lnTo>
                <a:lnTo>
                  <a:pt x="3813048" y="6099048"/>
                </a:lnTo>
                <a:lnTo>
                  <a:pt x="4945285" y="6099048"/>
                </a:lnTo>
                <a:lnTo>
                  <a:pt x="8906256" y="6099048"/>
                </a:lnTo>
                <a:lnTo>
                  <a:pt x="89062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A4DAAA-F386-CC30-C391-320517CB5974}"/>
              </a:ext>
            </a:extLst>
          </p:cNvPr>
          <p:cNvCxnSpPr>
            <a:cxnSpLocks/>
          </p:cNvCxnSpPr>
          <p:nvPr userDrawn="1"/>
        </p:nvCxnSpPr>
        <p:spPr>
          <a:xfrm>
            <a:off x="4570412" y="3886200"/>
            <a:ext cx="687185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9B1E0A-D5BC-6920-B6F6-E799F22323B0}"/>
              </a:ext>
            </a:extLst>
          </p:cNvPr>
          <p:cNvCxnSpPr>
            <a:cxnSpLocks/>
          </p:cNvCxnSpPr>
          <p:nvPr userDrawn="1"/>
        </p:nvCxnSpPr>
        <p:spPr>
          <a:xfrm>
            <a:off x="11444684" y="3886200"/>
            <a:ext cx="74414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1389888"/>
            <a:ext cx="6327648" cy="230428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A24C6E-B46B-052B-14AF-08C705E5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368" y="3813048"/>
            <a:ext cx="2112264" cy="711200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03DA3C-F09E-61FF-139B-50144783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0368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D23143E-34D4-7916-690C-3BE380588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74152" y="3813048"/>
            <a:ext cx="1901952" cy="711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EC2F71-3E9B-0E18-C638-41C2B0C8D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74152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444752"/>
            <a:ext cx="10360152" cy="4416552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00000"/>
              </a:lnSpc>
              <a:defRPr sz="4000"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0" y="5495544"/>
            <a:ext cx="4494212" cy="484632"/>
          </a:xfrm>
        </p:spPr>
        <p:txBody>
          <a:bodyPr anchor="t">
            <a:noAutofit/>
          </a:bodyPr>
          <a:lstStyle>
            <a:lvl1pPr marL="0" indent="0" algn="l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B62AAD-BDB5-5645-A722-E6A8180BB714}"/>
              </a:ext>
            </a:extLst>
          </p:cNvPr>
          <p:cNvCxnSpPr>
            <a:cxnSpLocks/>
          </p:cNvCxnSpPr>
          <p:nvPr userDrawn="1"/>
        </p:nvCxnSpPr>
        <p:spPr>
          <a:xfrm>
            <a:off x="7618412" y="6172200"/>
            <a:ext cx="4570413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4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D3C4F48-5124-C46E-5828-45F6F65E000F}"/>
              </a:ext>
            </a:extLst>
          </p:cNvPr>
          <p:cNvCxnSpPr>
            <a:cxnSpLocks/>
          </p:cNvCxnSpPr>
          <p:nvPr userDrawn="1"/>
        </p:nvCxnSpPr>
        <p:spPr>
          <a:xfrm>
            <a:off x="0" y="6400800"/>
            <a:ext cx="12188825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414016"/>
            <a:ext cx="7013448" cy="337413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625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362200"/>
            <a:ext cx="9751060" cy="3708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83112" y="5413248"/>
            <a:ext cx="1298448" cy="219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5572" y="6245352"/>
            <a:ext cx="548640" cy="4572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30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6" r:id="rId2"/>
    <p:sldLayoutId id="2147483767" r:id="rId3"/>
    <p:sldLayoutId id="2147483768" r:id="rId4"/>
    <p:sldLayoutId id="2147483769" r:id="rId5"/>
    <p:sldLayoutId id="2147483759" r:id="rId6"/>
    <p:sldLayoutId id="2147483770" r:id="rId7"/>
    <p:sldLayoutId id="2147483771" r:id="rId8"/>
    <p:sldLayoutId id="2147483772" r:id="rId9"/>
    <p:sldLayoutId id="2147483774" r:id="rId10"/>
    <p:sldLayoutId id="2147483775" r:id="rId11"/>
    <p:sldLayoutId id="2147483762" r:id="rId12"/>
    <p:sldLayoutId id="2147483763" r:id="rId13"/>
    <p:sldLayoutId id="2147483764" r:id="rId14"/>
    <p:sldLayoutId id="2147483765" r:id="rId15"/>
    <p:sldLayoutId id="214748377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4800" kern="1200" cap="all" spc="100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50000"/>
          </a:schemeClr>
        </a:buClr>
        <a:buFont typeface="Arial" pitchFamily="34" charset="0"/>
        <a:buChar char="•"/>
        <a:defRPr sz="24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20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8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0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87" y="3503382"/>
            <a:ext cx="11356848" cy="1627632"/>
          </a:xfrm>
        </p:spPr>
        <p:txBody>
          <a:bodyPr/>
          <a:lstStyle/>
          <a:p>
            <a:r>
              <a:rPr lang="en-US" dirty="0"/>
              <a:t>PYTHON FOR </a:t>
            </a:r>
            <a:br>
              <a:rPr lang="en-US" dirty="0"/>
            </a:br>
            <a:r>
              <a:rPr lang="en-US" dirty="0"/>
              <a:t>DATA SCIENCE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0679" y="5638800"/>
            <a:ext cx="9427464" cy="9875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Necessary Skills</a:t>
            </a:r>
          </a:p>
          <a:p>
            <a:r>
              <a:rPr lang="en-US" dirty="0"/>
              <a:t>To</a:t>
            </a:r>
          </a:p>
          <a:p>
            <a:r>
              <a:rPr lang="en-US" dirty="0"/>
              <a:t>Step into AI world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 Cleaning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 Encoding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Re-scaling Data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Introducing Outliers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Outlier Detection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Project: Avocado Price Estimation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Scikit-learn</a:t>
            </a:r>
          </a:p>
        </p:txBody>
      </p:sp>
    </p:spTree>
    <p:extLst>
      <p:ext uri="{BB962C8B-B14F-4D97-AF65-F5344CB8AC3E}">
        <p14:creationId xmlns:p14="http://schemas.microsoft.com/office/powerpoint/2010/main" val="414866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Quick Intro to Scipy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Scipy</a:t>
            </a:r>
          </a:p>
        </p:txBody>
      </p:sp>
    </p:spTree>
    <p:extLst>
      <p:ext uri="{BB962C8B-B14F-4D97-AF65-F5344CB8AC3E}">
        <p14:creationId xmlns:p14="http://schemas.microsoft.com/office/powerpoint/2010/main" val="277429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Dataset Introduction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 Pre-processing Modules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KNN Estimator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Confusion Matrix of KNN Results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Creating CNN Model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CNN Results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287935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Getting to Know Streamlit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Creating Web Based UI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Backend Handling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Model Serialisation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Sending Requests to Server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Updating UI Based on Server Response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135934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F924F-1A71-6C10-3632-77828D347DA1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32E85-53ED-D776-C606-9789E13C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3060190" cy="1262756"/>
          </a:xfrm>
        </p:spPr>
        <p:txBody>
          <a:bodyPr/>
          <a:lstStyle/>
          <a:p>
            <a:r>
              <a:rPr lang="en-US" dirty="0"/>
              <a:t>www.python.org</a:t>
            </a:r>
          </a:p>
          <a:p>
            <a:r>
              <a:rPr lang="en-US" dirty="0"/>
              <a:t>https://scikit-learn.org/stable</a:t>
            </a:r>
          </a:p>
          <a:p>
            <a:r>
              <a:rPr lang="en-US" dirty="0"/>
              <a:t>https://numpy.org/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EC7CF9-EBDD-A343-7CE2-A71832EA4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70200"/>
            <a:ext cx="2276856" cy="711200"/>
          </a:xfrm>
        </p:spPr>
        <p:txBody>
          <a:bodyPr/>
          <a:lstStyle/>
          <a:p>
            <a:r>
              <a:rPr lang="en-US" dirty="0"/>
              <a:t>TEXTS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08AF22-F0F9-B001-2CCF-2DFA7E8F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2" y="3367908"/>
            <a:ext cx="4116260" cy="518292"/>
          </a:xfrm>
        </p:spPr>
        <p:txBody>
          <a:bodyPr/>
          <a:lstStyle/>
          <a:p>
            <a:r>
              <a:rPr lang="en-US" dirty="0"/>
              <a:t>Depends on Instructor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2E74ED8-C23D-ECFC-26A9-C078C00758C4}"/>
              </a:ext>
            </a:extLst>
          </p:cNvPr>
          <p:cNvSpPr txBox="1">
            <a:spLocks/>
          </p:cNvSpPr>
          <p:nvPr/>
        </p:nvSpPr>
        <p:spPr>
          <a:xfrm>
            <a:off x="8922956" y="850260"/>
            <a:ext cx="2276856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Prerequisites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49A0495-EE7B-01ED-5CA3-B8ADAFD2F591}"/>
              </a:ext>
            </a:extLst>
          </p:cNvPr>
          <p:cNvSpPr txBox="1">
            <a:spLocks/>
          </p:cNvSpPr>
          <p:nvPr/>
        </p:nvSpPr>
        <p:spPr>
          <a:xfrm>
            <a:off x="8922956" y="1380612"/>
            <a:ext cx="2276856" cy="1262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 Fundamentals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673AB4-9937-232B-14D8-EB47719AB537}"/>
              </a:ext>
            </a:extLst>
          </p:cNvPr>
          <p:cNvSpPr txBox="1">
            <a:spLocks/>
          </p:cNvSpPr>
          <p:nvPr/>
        </p:nvSpPr>
        <p:spPr>
          <a:xfrm>
            <a:off x="4875212" y="4165600"/>
            <a:ext cx="2667000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Suggested Time</a:t>
            </a:r>
          </a:p>
          <a:p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E4E8978-B6F5-F15C-D490-7301E8DAAA9F}"/>
              </a:ext>
            </a:extLst>
          </p:cNvPr>
          <p:cNvSpPr txBox="1">
            <a:spLocks/>
          </p:cNvSpPr>
          <p:nvPr/>
        </p:nvSpPr>
        <p:spPr>
          <a:xfrm>
            <a:off x="4873752" y="4587108"/>
            <a:ext cx="4116260" cy="518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30 Hours</a:t>
            </a:r>
          </a:p>
          <a:p>
            <a:endParaRPr lang="en-US" dirty="0"/>
          </a:p>
          <a:p>
            <a:pPr marL="0" indent="0">
              <a:buFont typeface="Arial" pitchFamily="34" charset="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5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DBB63A-DF09-2F40-2A91-91C62E78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536" y="304800"/>
            <a:ext cx="7013448" cy="10668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Document History</a:t>
            </a:r>
            <a:endParaRPr lang="en-US" dirty="0"/>
          </a:p>
        </p:txBody>
      </p:sp>
      <p:pic>
        <p:nvPicPr>
          <p:cNvPr id="4" name="Picture Placeholder 3" descr="Stamps with alphabet letters">
            <a:extLst>
              <a:ext uri="{FF2B5EF4-FFF2-40B4-BE49-F238E27FC236}">
                <a16:creationId xmlns:a16="http://schemas.microsoft.com/office/drawing/2014/main" id="{EB0CAA8D-A852-C4A7-5B8F-CCB921FFB6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9537" y="0"/>
            <a:ext cx="2587752" cy="6858000"/>
          </a:xfrm>
          <a:prstGeom prst="rect">
            <a:avLst/>
          </a:prstGeom>
        </p:spPr>
      </p:pic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ED961C2C-0EB3-A20A-4198-1330E0734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043467"/>
              </p:ext>
            </p:extLst>
          </p:nvPr>
        </p:nvGraphicFramePr>
        <p:xfrm>
          <a:off x="303212" y="1828800"/>
          <a:ext cx="8610600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35100">
                  <a:extLst>
                    <a:ext uri="{9D8B030D-6E8A-4147-A177-3AD203B41FA5}">
                      <a16:colId xmlns:a16="http://schemas.microsoft.com/office/drawing/2014/main" val="32434458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51331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007995781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88522877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971977188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568240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Date /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95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Mehdi Shokri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14-05-2023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2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Mehdi Shokri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16-05-2023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 Months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319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64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880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16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 to Databases</a:t>
            </a:r>
          </a:p>
          <a:p>
            <a:pPr marL="127000" marR="0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Database Concepts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Keys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 to SQlite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CRUD on SQlite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</a:pPr>
            <a:r>
              <a:rPr lang="en-US" sz="1800" dirty="0">
                <a:latin typeface="Palatino Linotype" panose="02040502050505030304" pitchFamily="18" charset="0"/>
              </a:rPr>
              <a:t>Introducing ‘Cursor’</a:t>
            </a:r>
            <a:endParaRPr lang="en-US" sz="1800" dirty="0"/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databases – p1</a:t>
            </a:r>
          </a:p>
        </p:txBody>
      </p:sp>
    </p:spTree>
    <p:extLst>
      <p:ext uri="{BB962C8B-B14F-4D97-AF65-F5344CB8AC3E}">
        <p14:creationId xmlns:p14="http://schemas.microsoft.com/office/powerpoint/2010/main" val="177929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Tools of the Trade in Big Databases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</a:rPr>
              <a:t>Configuring MySQL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</a:rPr>
              <a:t>Connection Error Handling </a:t>
            </a:r>
            <a:endParaRPr lang="en-US" sz="1800" dirty="0"/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CRUD in MySQL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databases – p2</a:t>
            </a:r>
          </a:p>
        </p:txBody>
      </p:sp>
    </p:spTree>
    <p:extLst>
      <p:ext uri="{BB962C8B-B14F-4D97-AF65-F5344CB8AC3E}">
        <p14:creationId xmlns:p14="http://schemas.microsoft.com/office/powerpoint/2010/main" val="204852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 to API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Discussing Rest-API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API Call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Getting to Know JSON Format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Working with Restful APIs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Project: Getting Data From ‘NASA’ Mars Rover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API concepts – p1</a:t>
            </a:r>
          </a:p>
        </p:txBody>
      </p:sp>
    </p:spTree>
    <p:extLst>
      <p:ext uri="{BB962C8B-B14F-4D97-AF65-F5344CB8AC3E}">
        <p14:creationId xmlns:p14="http://schemas.microsoft.com/office/powerpoint/2010/main" val="1106026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Concepts of fastAPI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Writing You</a:t>
            </a: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 First API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Path Parameters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Enumerations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Query Parameters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API concepts – p2</a:t>
            </a:r>
          </a:p>
        </p:txBody>
      </p:sp>
    </p:spTree>
    <p:extLst>
      <p:ext uri="{BB962C8B-B14F-4D97-AF65-F5344CB8AC3E}">
        <p14:creationId xmlns:p14="http://schemas.microsoft.com/office/powerpoint/2010/main" val="30020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What Are Crawlers?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Selenium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Quick Overview on CSS Styling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Quick Overview on HTML Tags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Extracting the Exact Information From Websites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Project: Crawling Digikala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Crawling</a:t>
            </a:r>
          </a:p>
        </p:txBody>
      </p:sp>
    </p:spTree>
    <p:extLst>
      <p:ext uri="{BB962C8B-B14F-4D97-AF65-F5344CB8AC3E}">
        <p14:creationId xmlns:p14="http://schemas.microsoft.com/office/powerpoint/2010/main" val="301156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Jupyter Notebook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Introducing Numpy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Creating a Numpy Array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Numpy Array vs List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Calculating Norm and Inner Product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Matrices in Numpy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Solving Linear Systems in Numpy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numpy</a:t>
            </a:r>
          </a:p>
        </p:txBody>
      </p:sp>
    </p:spTree>
    <p:extLst>
      <p:ext uri="{BB962C8B-B14F-4D97-AF65-F5344CB8AC3E}">
        <p14:creationId xmlns:p14="http://schemas.microsoft.com/office/powerpoint/2010/main" val="76615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Getting to Know Charts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Histograms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Piechart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Boxplot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Errorbar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matplotlib</a:t>
            </a:r>
          </a:p>
        </p:txBody>
      </p:sp>
    </p:spTree>
    <p:extLst>
      <p:ext uri="{BB962C8B-B14F-4D97-AF65-F5344CB8AC3E}">
        <p14:creationId xmlns:p14="http://schemas.microsoft.com/office/powerpoint/2010/main" val="404980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Reading Files Into Pandas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Mat</a:t>
            </a: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rix Manipulation in Pandas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Introducing Data Frames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Working With Rows and Columns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pandas</a:t>
            </a:r>
          </a:p>
        </p:txBody>
      </p:sp>
    </p:spTree>
    <p:extLst>
      <p:ext uri="{BB962C8B-B14F-4D97-AF65-F5344CB8AC3E}">
        <p14:creationId xmlns:p14="http://schemas.microsoft.com/office/powerpoint/2010/main" val="79409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Custom 71">
      <a:dk1>
        <a:srgbClr val="000000"/>
      </a:dk1>
      <a:lt1>
        <a:srgbClr val="FFFFFF"/>
      </a:lt1>
      <a:dk2>
        <a:srgbClr val="693A20"/>
      </a:dk2>
      <a:lt2>
        <a:srgbClr val="E7E4E6"/>
      </a:lt2>
      <a:accent1>
        <a:srgbClr val="512823"/>
      </a:accent1>
      <a:accent2>
        <a:srgbClr val="B98D34"/>
      </a:accent2>
      <a:accent3>
        <a:srgbClr val="610606"/>
      </a:accent3>
      <a:accent4>
        <a:srgbClr val="FFEDB9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ustom 89">
      <a:majorFont>
        <a:latin typeface="Book Antiqua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book education presentation (widescreen)_Win32_v3" id="{4B7EA318-15E2-473F-9AB3-202EC7071CC7}" vid="{CC1661AE-A1F1-46A0-A328-D33A145270B8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ACF9E2-7979-495A-9F5F-33F2C85007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8458A3-99B8-4914-89E6-B86ADB0D7D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6EAEDD-6865-458C-AB5E-1E0979B7BC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907</TotalTime>
  <Words>337</Words>
  <Application>Microsoft Office PowerPoint</Application>
  <PresentationFormat>Custom</PresentationFormat>
  <Paragraphs>132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Book Antiqua</vt:lpstr>
      <vt:lpstr>Constantia</vt:lpstr>
      <vt:lpstr>Gill Sans MT</vt:lpstr>
      <vt:lpstr>Palatino Linotype</vt:lpstr>
      <vt:lpstr>Books Classic 16x9</vt:lpstr>
      <vt:lpstr>PYTHON FOR  DATA SCIENCE</vt:lpstr>
      <vt:lpstr>Working with databases – p1</vt:lpstr>
      <vt:lpstr>Working with databases – p2</vt:lpstr>
      <vt:lpstr>Introducing API concepts – p1</vt:lpstr>
      <vt:lpstr>Introducing API concepts – p2</vt:lpstr>
      <vt:lpstr>Crawling</vt:lpstr>
      <vt:lpstr>Introducing numpy</vt:lpstr>
      <vt:lpstr>Introducing matplotlib</vt:lpstr>
      <vt:lpstr>Introducing pandas</vt:lpstr>
      <vt:lpstr>Introducing Scikit-learn</vt:lpstr>
      <vt:lpstr>Scipy</vt:lpstr>
      <vt:lpstr>Final Project</vt:lpstr>
      <vt:lpstr>bonus</vt:lpstr>
      <vt:lpstr>NOTES</vt:lpstr>
      <vt:lpstr>Document History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FUNDAMENTAL MASTERCLASS</dc:title>
  <dc:creator>Mehdi Zadeh</dc:creator>
  <cp:lastModifiedBy>Mehdi Zadeh</cp:lastModifiedBy>
  <cp:revision>27</cp:revision>
  <dcterms:created xsi:type="dcterms:W3CDTF">2023-05-11T08:41:14Z</dcterms:created>
  <dcterms:modified xsi:type="dcterms:W3CDTF">2023-06-12T20:07:16Z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